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75" r:id="rId3"/>
    <p:sldId id="276" r:id="rId4"/>
    <p:sldId id="281" r:id="rId5"/>
    <p:sldId id="282" r:id="rId6"/>
    <p:sldId id="283" r:id="rId7"/>
    <p:sldId id="278" r:id="rId8"/>
    <p:sldId id="284" r:id="rId9"/>
    <p:sldId id="271" r:id="rId10"/>
  </p:sldIdLst>
  <p:sldSz cx="9144000" cy="5143500" type="screen16x9"/>
  <p:notesSz cx="6858000" cy="9144000"/>
  <p:embeddedFontLst>
    <p:embeddedFont>
      <p:font typeface="Proxima Nova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573"/>
    <a:srgbClr val="DC6434"/>
    <a:srgbClr val="DA7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37" autoAdjust="0"/>
  </p:normalViewPr>
  <p:slideViewPr>
    <p:cSldViewPr>
      <p:cViewPr>
        <p:scale>
          <a:sx n="102" d="100"/>
          <a:sy n="102" d="100"/>
        </p:scale>
        <p:origin x="-1056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505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По итогам</a:t>
            </a:r>
            <a:r>
              <a:rPr lang="ru-RU" baseline="0" dirty="0" smtClean="0"/>
              <a:t> нашей с вами работы планируется подготовка  сборника организационно-методических документов, который будет  представлен на Всероссийской  конференции для представителей  профессиональных организаций и организаторов  олимпиад профессионального мастерства в ноябре 2017 года.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D7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3568" y="1131590"/>
            <a:ext cx="7920880" cy="30963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Об </a:t>
            </a:r>
            <a:r>
              <a:rPr lang="ru-RU" sz="2400" b="1" dirty="0">
                <a:solidFill>
                  <a:schemeClr val="bg1"/>
                </a:solidFill>
              </a:rPr>
              <a:t>изменениях в Регламенте организации и проведения Всероссийской олимпиады </a:t>
            </a:r>
            <a:r>
              <a:rPr lang="ru-RU" sz="2400" b="1" dirty="0" smtClean="0">
                <a:solidFill>
                  <a:schemeClr val="bg1"/>
                </a:solidFill>
              </a:rPr>
              <a:t>профессионального мастерства.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Примерный </a:t>
            </a:r>
            <a:r>
              <a:rPr lang="ru-RU" sz="2400" b="1" dirty="0">
                <a:solidFill>
                  <a:schemeClr val="bg1"/>
                </a:solidFill>
              </a:rPr>
              <a:t>порядок организации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проведения заключительного этапа Всероссийской олимпиады профессионального мастерства в 2017 году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7544" y="471924"/>
            <a:ext cx="4373906" cy="8036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Пономаренко Сергей Николаевич</a:t>
            </a:r>
            <a:r>
              <a:rPr lang="ru-RU" sz="14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,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директор ФГБУ «ФИОКО»</a:t>
            </a:r>
            <a:endParaRPr lang="en-GB" sz="1400" b="1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algn="l" rtl="0">
              <a:spcBef>
                <a:spcPts val="0"/>
              </a:spcBef>
              <a:buNone/>
            </a:pPr>
            <a:endParaRPr sz="14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r="50087" b="53817"/>
          <a:stretch/>
        </p:blipFill>
        <p:spPr>
          <a:xfrm>
            <a:off x="6472194" y="2809800"/>
            <a:ext cx="2671807" cy="23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311211"/>
            <a:ext cx="4386173" cy="7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791458" y="4675473"/>
            <a:ext cx="3419873" cy="45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2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8190" y="2400098"/>
            <a:ext cx="8640274" cy="894581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Y:\ПРОЕКТ ОЛИМПИАДЫ\Логотип Всероссийской олимпиад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3" y="0"/>
            <a:ext cx="1578637" cy="1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1584"/>
            <a:ext cx="296285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8372" y="196195"/>
            <a:ext cx="565214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Координационная группа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40" y="1377612"/>
            <a:ext cx="2999792" cy="529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разрабатывает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5854" y="1393585"/>
            <a:ext cx="2954577" cy="529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определяет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40" y="2139703"/>
            <a:ext cx="2495736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DC6434"/>
                </a:solidFill>
              </a:rPr>
              <a:t>Регламент</a:t>
            </a:r>
          </a:p>
          <a:p>
            <a:pPr algn="ctr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5853" y="1968051"/>
            <a:ext cx="3170603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DC6434"/>
                </a:solidFill>
              </a:rPr>
              <a:t>Перечень  УГС</a:t>
            </a:r>
            <a:endParaRPr lang="ru-RU" sz="2400" b="1" dirty="0">
              <a:solidFill>
                <a:srgbClr val="DC643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40" y="2715766"/>
            <a:ext cx="2495736" cy="715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DC6434"/>
                </a:solidFill>
              </a:rPr>
              <a:t>Примерный порядок</a:t>
            </a:r>
            <a:endParaRPr lang="ru-RU" sz="2400" b="1" dirty="0">
              <a:solidFill>
                <a:srgbClr val="DC643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10106" y="2518762"/>
            <a:ext cx="3649910" cy="571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DC6434"/>
                </a:solidFill>
              </a:rPr>
              <a:t>Базы проведения</a:t>
            </a:r>
            <a:endParaRPr lang="ru-RU" sz="2400" b="1" dirty="0">
              <a:solidFill>
                <a:srgbClr val="DC643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9839" y="2748539"/>
            <a:ext cx="3470177" cy="682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DC6434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DC6434"/>
                </a:solidFill>
              </a:rPr>
              <a:t>Сроки проведения</a:t>
            </a:r>
            <a:endParaRPr lang="ru-RU" sz="2400" b="1" dirty="0">
              <a:solidFill>
                <a:srgbClr val="DC643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4152" y="3939903"/>
            <a:ext cx="6660255" cy="963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Министерство образования и науки Российской Федерации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3306" y="3431224"/>
            <a:ext cx="3690862" cy="652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согласует</a:t>
            </a:r>
            <a:endParaRPr lang="ru-RU" sz="2800" b="1" dirty="0">
              <a:solidFill>
                <a:srgbClr val="00B0F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535334"/>
            <a:ext cx="8808496" cy="1165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3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Y:\ПРОЕКТ ОЛИМПИАДЫ\Логотип Всероссийской олимпиа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3" y="0"/>
            <a:ext cx="1578637" cy="1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55776" y="1377612"/>
            <a:ext cx="2160240" cy="1194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Группа </a:t>
            </a:r>
            <a:r>
              <a:rPr lang="ru-RU" sz="1800" b="1" dirty="0">
                <a:solidFill>
                  <a:srgbClr val="FF0000"/>
                </a:solidFill>
              </a:rPr>
              <a:t>разработчиков конкурсных </a:t>
            </a:r>
            <a:r>
              <a:rPr lang="ru-RU" sz="1800" b="1" dirty="0" smtClean="0">
                <a:solidFill>
                  <a:srgbClr val="FF0000"/>
                </a:solidFill>
              </a:rPr>
              <a:t>заданий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0"/>
            <a:ext cx="7385851" cy="688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Организационная </a:t>
            </a:r>
            <a:r>
              <a:rPr lang="ru-RU" sz="2800" b="1" dirty="0">
                <a:solidFill>
                  <a:srgbClr val="0070C0"/>
                </a:solidFill>
              </a:rPr>
              <a:t>структура для проведения Всероссийской олимпиады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77612"/>
            <a:ext cx="2232248" cy="11941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B0F0"/>
                </a:solidFill>
              </a:rPr>
              <a:t>Рабочая группа</a:t>
            </a:r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1377612"/>
            <a:ext cx="1800200" cy="11941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B0F0"/>
                </a:solidFill>
              </a:rPr>
              <a:t>Жюри</a:t>
            </a:r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3883" y="1377612"/>
            <a:ext cx="2232248" cy="115212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B0F0"/>
                </a:solidFill>
              </a:rPr>
              <a:t>Апелляционная комиссия </a:t>
            </a:r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87774"/>
            <a:ext cx="2232248" cy="1718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организационное и методическое обеспечение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2787773"/>
            <a:ext cx="2088232" cy="17189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D7573"/>
                </a:solidFill>
              </a:rPr>
              <a:t>разрабатывает конкурсные задания </a:t>
            </a:r>
            <a:r>
              <a:rPr lang="ru-RU" sz="1800" b="1" dirty="0" smtClean="0">
                <a:solidFill>
                  <a:srgbClr val="CD7573"/>
                </a:solidFill>
              </a:rPr>
              <a:t>в рамках ФОС</a:t>
            </a:r>
            <a:endParaRPr lang="ru-RU" sz="1800" b="1" dirty="0">
              <a:solidFill>
                <a:srgbClr val="CD757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2787774"/>
            <a:ext cx="1728192" cy="1718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оценивает результаты выполнения заданий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2787773"/>
            <a:ext cx="2160240" cy="17189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рассматривает апелляционные заявления 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о </a:t>
            </a:r>
            <a:r>
              <a:rPr lang="ru-RU" sz="1800" b="1" dirty="0">
                <a:solidFill>
                  <a:srgbClr val="0070C0"/>
                </a:solidFill>
              </a:rPr>
              <a:t>несогласии </a:t>
            </a:r>
            <a:endParaRPr lang="ru-RU" sz="1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с </a:t>
            </a:r>
            <a:r>
              <a:rPr lang="ru-RU" sz="1800" b="1" dirty="0">
                <a:solidFill>
                  <a:srgbClr val="0070C0"/>
                </a:solidFill>
              </a:rPr>
              <a:t>оценкой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84152" y="915566"/>
            <a:ext cx="5868168" cy="4620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Организация -организатор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62650" y="3051599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4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410" y="4504038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Y:\ПРОЕКТ ОЛИМПИАДЫ\Логотип Всероссийской олимпиад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3" y="0"/>
            <a:ext cx="1578637" cy="1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4498"/>
            <a:ext cx="2343403" cy="227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31606"/>
            <a:ext cx="777635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Участники заключительного этапа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63638"/>
            <a:ext cx="2736305" cy="120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Победители региональных этапов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4572000" y="1419622"/>
            <a:ext cx="4392488" cy="1800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16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118353"/>
            <a:ext cx="2016224" cy="39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направляют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5" y="1563638"/>
            <a:ext cx="2376264" cy="1515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Органы государственной власти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субъектов РФ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5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Y:\ПРОЕКТ ОЛИМПИАДЫ\Логотип Всероссийской олимпиа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3" y="0"/>
            <a:ext cx="1578637" cy="1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36" y="1377612"/>
            <a:ext cx="7157847" cy="296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3867894"/>
            <a:ext cx="1944216" cy="638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Начальный этап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ФОС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3435846"/>
            <a:ext cx="2304256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Региональный этап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ФОС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821856"/>
            <a:ext cx="2921355" cy="109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Заключительный этап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ФОС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63439" y="563591"/>
            <a:ext cx="1572257" cy="80598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D7573"/>
                </a:solidFill>
              </a:rPr>
              <a:t>ФУМО</a:t>
            </a:r>
            <a:endParaRPr lang="ru-RU" sz="3200" b="1" dirty="0">
              <a:solidFill>
                <a:srgbClr val="CD7573"/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411760" y="666898"/>
            <a:ext cx="2160240" cy="63455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CD7573"/>
                </a:solidFill>
              </a:rPr>
              <a:t>Организация-организатор</a:t>
            </a:r>
            <a:endParaRPr lang="ru-RU" sz="1800" b="1" dirty="0">
              <a:solidFill>
                <a:srgbClr val="CD7573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7811724">
            <a:off x="4341580" y="1218009"/>
            <a:ext cx="886419" cy="1714344"/>
          </a:xfrm>
          <a:prstGeom prst="curvedRightArrow">
            <a:avLst>
              <a:gd name="adj1" fmla="val 25000"/>
              <a:gd name="adj2" fmla="val 95324"/>
              <a:gd name="adj3" fmla="val 25000"/>
            </a:avLst>
          </a:prstGeom>
          <a:noFill/>
          <a:ln>
            <a:solidFill>
              <a:srgbClr val="CD7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763688" y="688806"/>
            <a:ext cx="648072" cy="484632"/>
          </a:xfrm>
          <a:prstGeom prst="rightArrow">
            <a:avLst/>
          </a:prstGeom>
          <a:noFill/>
          <a:ln>
            <a:solidFill>
              <a:srgbClr val="CD7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D7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6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Y:\ПРОЕКТ ОЛИМПИАДЫ\Логотип Всероссийской олимпиа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3" y="0"/>
            <a:ext cx="1578637" cy="1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479123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Продолжительность </a:t>
            </a:r>
            <a:r>
              <a:rPr lang="ru-RU" sz="1800" b="1" dirty="0">
                <a:solidFill>
                  <a:srgbClr val="0070C0"/>
                </a:solidFill>
              </a:rPr>
              <a:t>начального и регионального </a:t>
            </a:r>
            <a:r>
              <a:rPr lang="ru-RU" sz="1800" b="1" dirty="0" smtClean="0">
                <a:solidFill>
                  <a:srgbClr val="0070C0"/>
                </a:solidFill>
              </a:rPr>
              <a:t>этапов, время выполнения заданий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2031943"/>
            <a:ext cx="216024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Ф ОС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79" y="146149"/>
            <a:ext cx="2034206" cy="134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92549"/>
            <a:ext cx="2094931" cy="167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4012325"/>
            <a:ext cx="302433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1 уровень- </a:t>
            </a:r>
            <a:r>
              <a:rPr lang="ru-RU" sz="1800" b="1" dirty="0" smtClean="0">
                <a:solidFill>
                  <a:srgbClr val="FF0000"/>
                </a:solidFill>
              </a:rPr>
              <a:t>30</a:t>
            </a:r>
            <a:r>
              <a:rPr lang="ru-RU" sz="1800" b="1" dirty="0" smtClean="0">
                <a:solidFill>
                  <a:srgbClr val="0070C0"/>
                </a:solidFill>
              </a:rPr>
              <a:t> баллов</a:t>
            </a: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2 уровень – </a:t>
            </a:r>
            <a:r>
              <a:rPr lang="ru-RU" sz="1800" b="1" dirty="0" smtClean="0">
                <a:solidFill>
                  <a:srgbClr val="FF0000"/>
                </a:solidFill>
              </a:rPr>
              <a:t>70</a:t>
            </a:r>
            <a:r>
              <a:rPr lang="ru-RU" sz="1800" b="1" dirty="0" smtClean="0">
                <a:solidFill>
                  <a:srgbClr val="0070C0"/>
                </a:solidFill>
              </a:rPr>
              <a:t> баллов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72" y="2753466"/>
            <a:ext cx="1944215" cy="129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2025" y="1491632"/>
            <a:ext cx="2418481" cy="540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3 экспертных заключения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4012487"/>
            <a:ext cx="2160239" cy="494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Критерии оценивания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151" name="Picture 7" descr="http://oboi-1366x768.ucoz.com/_ph/1/13933333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5"/>
            <a:ext cx="2310954" cy="14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50087" b="68228"/>
          <a:stretch/>
        </p:blipFill>
        <p:spPr>
          <a:xfrm>
            <a:off x="5662650" y="3051599"/>
            <a:ext cx="3481351" cy="209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7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Y:\ПРОЕКТ ОЛИМПИАДЫ\Логотип Всероссийской олимпиад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3" y="0"/>
            <a:ext cx="1578637" cy="1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процесс 5"/>
          <p:cNvSpPr/>
          <p:nvPr/>
        </p:nvSpPr>
        <p:spPr>
          <a:xfrm>
            <a:off x="179512" y="108989"/>
            <a:ext cx="7128792" cy="6126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Изменения в сроках выполнения действий организаторов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32"/>
            <a:ext cx="2627784" cy="21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340402" y="156871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353829"/>
            <a:ext cx="14904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за две недели до начала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0111" y="1353829"/>
            <a:ext cx="237626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р</a:t>
            </a:r>
            <a:r>
              <a:rPr lang="ru-RU" sz="1800" b="1" dirty="0" smtClean="0">
                <a:solidFill>
                  <a:srgbClr val="FF0000"/>
                </a:solidFill>
              </a:rPr>
              <a:t>азъяснительные мероприятия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627784" y="2859782"/>
            <a:ext cx="1490464" cy="80446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за 1 месяц до начала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4087" y="2859782"/>
            <a:ext cx="2201275" cy="804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Размещение на сайте ФОС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73" y="2987376"/>
            <a:ext cx="1011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0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8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8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Y:\ПРОЕКТ ОЛИМПИАДЫ\Логотип Всероссийской олимпиа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3" y="0"/>
            <a:ext cx="1578637" cy="13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275606"/>
            <a:ext cx="3528392" cy="26642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РЕГЛАМЕНТ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организации и проведения Всероссийской олимпиады профессионального мастерства обучающихся по специальностям среднего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профессионального образования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1275606"/>
            <a:ext cx="4104456" cy="266429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ПРИМЕРНЫЙ ПОРЯДОК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организации и проведения заключительного этапа Всероссийской олимпиады профессионального мастерства обучающихся по специальностям 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среднего профессионального образования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3851920" y="1893962"/>
            <a:ext cx="864096" cy="1685900"/>
          </a:xfrm>
          <a:prstGeom prst="chevron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8228"/>
          <a:stretch/>
        </p:blipFill>
        <p:spPr>
          <a:xfrm>
            <a:off x="4809224" y="3843450"/>
            <a:ext cx="4334774" cy="130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 r="55855"/>
          <a:stretch/>
        </p:blipFill>
        <p:spPr>
          <a:xfrm>
            <a:off x="5031350" y="300000"/>
            <a:ext cx="4036450" cy="164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5637" r="55855" b="27917"/>
          <a:stretch/>
        </p:blipFill>
        <p:spPr>
          <a:xfrm>
            <a:off x="5436096" y="2066775"/>
            <a:ext cx="3521097" cy="118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 sz="1200" b="1">
                <a:solidFill>
                  <a:srgbClr val="332D73"/>
                </a:solidFill>
              </a:rPr>
              <a:t>9</a:t>
            </a:fld>
            <a:endParaRPr lang="en-GB" sz="1200" b="1">
              <a:solidFill>
                <a:srgbClr val="332D7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800" y="4506725"/>
            <a:ext cx="2532706" cy="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1776" y="1707654"/>
            <a:ext cx="58383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225</Words>
  <Application>Microsoft Office PowerPoint</Application>
  <PresentationFormat>Экран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Proxima Nova</vt:lpstr>
      <vt:lpstr>Times New Roman</vt:lpstr>
      <vt:lpstr>simple-light-2</vt:lpstr>
      <vt:lpstr>Об изменениях в Регламенте организации и проведения Всероссийской олимпиады профессионального мастерства. Примерный порядок организации  и проведения заключительного этапа Всероссийской олимпиады профессионального мастерства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vertigo</dc:creator>
  <cp:lastModifiedBy>Постульгина Елена Ивановна</cp:lastModifiedBy>
  <cp:revision>80</cp:revision>
  <cp:lastPrinted>2016-12-21T13:22:37Z</cp:lastPrinted>
  <dcterms:modified xsi:type="dcterms:W3CDTF">2016-12-21T13:23:09Z</dcterms:modified>
</cp:coreProperties>
</file>